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8879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Resilient Cloud Architecture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guide to building fault-tolerant, low-latency systems with robust disaster recovery capabilities for cloud architects and developers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7195185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Disaster Recovery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process of restoring systems and data after catastrophic failures like region-wide outages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2" y="2054185"/>
            <a:ext cx="6488311" cy="648831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36537" y="2147233"/>
            <a:ext cx="87511" cy="87511"/>
          </a:xfrm>
          <a:prstGeom prst="roundRect">
            <a:avLst>
              <a:gd name="adj" fmla="val 52244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799189" y="2054185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Metrics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99189" y="2503170"/>
            <a:ext cx="622565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RTO (Recovery Time Objective):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Maximum acceptable downtime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799189" y="2844879"/>
            <a:ext cx="622565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RPO (Recovery Point Objective):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Maximum acceptable data loss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7536537" y="3568720"/>
            <a:ext cx="87511" cy="87511"/>
          </a:xfrm>
          <a:prstGeom prst="roundRect">
            <a:avLst>
              <a:gd name="adj" fmla="val 52244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799189" y="3475673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Common Threats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799189" y="3924657"/>
            <a:ext cx="622565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Region-wide outages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799189" y="4266367"/>
            <a:ext cx="622565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corruption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799189" y="4608076"/>
            <a:ext cx="622565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Accidental deletions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7799189" y="4949785"/>
            <a:ext cx="622565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breaches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7799189" y="5291495"/>
            <a:ext cx="622565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Natural disasters</a:t>
            </a:r>
            <a:endParaRPr lang="en-US" sz="13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545" y="584240"/>
            <a:ext cx="7518559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Disaster Recovery Strategies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116" y="1672947"/>
            <a:ext cx="1626394" cy="12239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79890" y="2249924"/>
            <a:ext cx="298728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054918" y="1885355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Backup &amp; Restore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5054918" y="2344698"/>
            <a:ext cx="301525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RPO/RTO, lowest cost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895612" y="2913936"/>
            <a:ext cx="8938141" cy="11430"/>
          </a:xfrm>
          <a:prstGeom prst="roundRect">
            <a:avLst>
              <a:gd name="adj" fmla="val 78071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800" y="2950012"/>
            <a:ext cx="3252907" cy="12239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79890" y="3375303"/>
            <a:ext cx="298728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5868114" y="3162419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Pilot Light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5868114" y="3621762"/>
            <a:ext cx="3295769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services ready, but inactive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5708809" y="4191000"/>
            <a:ext cx="8124944" cy="11430"/>
          </a:xfrm>
          <a:prstGeom prst="roundRect">
            <a:avLst>
              <a:gd name="adj" fmla="val 78071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603" y="4227076"/>
            <a:ext cx="4879419" cy="122396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79890" y="4652367"/>
            <a:ext cx="298728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6681430" y="4439483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Warm Standby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6681430" y="4898827"/>
            <a:ext cx="2762012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Scaled-down version ready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6522125" y="5468064"/>
            <a:ext cx="7311628" cy="11430"/>
          </a:xfrm>
          <a:prstGeom prst="roundRect">
            <a:avLst>
              <a:gd name="adj" fmla="val 78071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87" y="5504140"/>
            <a:ext cx="6505932" cy="122396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79890" y="5929432"/>
            <a:ext cx="298728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350" dirty="0"/>
          </a:p>
        </p:txBody>
      </p:sp>
      <p:sp>
        <p:nvSpPr>
          <p:cNvPr id="20" name="Text 14"/>
          <p:cNvSpPr/>
          <p:nvPr/>
        </p:nvSpPr>
        <p:spPr>
          <a:xfrm>
            <a:off x="7494627" y="5716548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Active-Active</a:t>
            </a:r>
            <a:endParaRPr lang="en-US" sz="2050" dirty="0"/>
          </a:p>
        </p:txBody>
      </p:sp>
      <p:sp>
        <p:nvSpPr>
          <p:cNvPr id="21" name="Text 15"/>
          <p:cNvSpPr/>
          <p:nvPr/>
        </p:nvSpPr>
        <p:spPr>
          <a:xfrm>
            <a:off x="7494627" y="6175891"/>
            <a:ext cx="3353872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redundancy, lowest RPO/RTO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743545" y="6967061"/>
            <a:ext cx="1314330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you move up the pyramid, costs increase but recovery time and data loss decrease. Each organization must balance business requirements with budget constraints.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020" y="576739"/>
            <a:ext cx="7235666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Disaster recovery strategies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0" y="1651635"/>
            <a:ext cx="12780883" cy="57546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4020" y="7642146"/>
            <a:ext cx="1316235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143" y="773668"/>
            <a:ext cx="11971020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Implementing Disaster Recovery in the Cloud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64143" y="1892618"/>
            <a:ext cx="6441877" cy="2672477"/>
          </a:xfrm>
          <a:prstGeom prst="roundRect">
            <a:avLst>
              <a:gd name="adj" fmla="val 343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4623" y="1923098"/>
            <a:ext cx="6380917" cy="654963"/>
          </a:xfrm>
          <a:prstGeom prst="roundRect">
            <a:avLst>
              <a:gd name="adj" fmla="val 8417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311" y="2042041"/>
            <a:ext cx="327422" cy="40933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12865" y="2796302"/>
            <a:ext cx="2941677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Multi-Region Backups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12865" y="3268385"/>
            <a:ext cx="5944433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regular backups across different regions using Amazon S3 cross-region replication, RDS snapshots, or GCP Cloud Storage dual-region capabilities.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4261" y="1892618"/>
            <a:ext cx="6441996" cy="2672477"/>
          </a:xfrm>
          <a:prstGeom prst="roundRect">
            <a:avLst>
              <a:gd name="adj" fmla="val 343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454741" y="1923098"/>
            <a:ext cx="6381036" cy="654963"/>
          </a:xfrm>
          <a:prstGeom prst="roundRect">
            <a:avLst>
              <a:gd name="adj" fmla="val 8417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1548" y="2042041"/>
            <a:ext cx="327422" cy="40933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72983" y="2796302"/>
            <a:ext cx="2995255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Infrastructure as Code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7672983" y="3268385"/>
            <a:ext cx="5944553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CloudFormation, Terraform, or Deployment Manager to quickly re-provision infrastructure in a new region following a disaster.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64143" y="4783336"/>
            <a:ext cx="6441877" cy="2672477"/>
          </a:xfrm>
          <a:prstGeom prst="roundRect">
            <a:avLst>
              <a:gd name="adj" fmla="val 343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794623" y="4813816"/>
            <a:ext cx="6380917" cy="654963"/>
          </a:xfrm>
          <a:prstGeom prst="roundRect">
            <a:avLst>
              <a:gd name="adj" fmla="val 8417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311" y="4932759"/>
            <a:ext cx="327422" cy="40933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12865" y="5687020"/>
            <a:ext cx="279011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Failover Architecture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1012865" y="6159103"/>
            <a:ext cx="5944433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active-passive or active-active architectures across regions with Route 53 or Cloud DNS for automated traffic redirection.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4261" y="4783336"/>
            <a:ext cx="6441996" cy="2672477"/>
          </a:xfrm>
          <a:prstGeom prst="roundRect">
            <a:avLst>
              <a:gd name="adj" fmla="val 343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7454741" y="4813816"/>
            <a:ext cx="6381036" cy="654963"/>
          </a:xfrm>
          <a:prstGeom prst="roundRect">
            <a:avLst>
              <a:gd name="adj" fmla="val 8417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1548" y="4932759"/>
            <a:ext cx="327422" cy="40933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72983" y="5687020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Regular DR Drills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7672983" y="6159103"/>
            <a:ext cx="5944553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and validate disaster recovery plans through simulations and failover testing to ensure procedures work as expected.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6798"/>
            <a:ext cx="76398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Cloud-Specific DR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09205"/>
            <a:ext cx="13042821" cy="4355544"/>
          </a:xfrm>
          <a:prstGeom prst="roundRect">
            <a:avLst>
              <a:gd name="adj" fmla="val 21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410" y="2216825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9653" y="236053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Concept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236053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Implementation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236053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GCP Implementation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2867144"/>
            <a:ext cx="1302627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9653" y="301085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Cross-Region Backups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3010853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S3 cross-region replication, RDS snapshots, AWS Backup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3010853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Storage Dual-Region, Cloud SQL backups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880366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9653" y="402407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Multi-Region Architecture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4024074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Active-Active or Active-Passive via Route 53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4024074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Multi-region GKE, Spanner, Cloud DNS + LB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893588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29653" y="503729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Infrastructure as Code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503729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CloudFormation or Terraform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503729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 Manager or Terraform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543907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029653" y="568761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 Testing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375077" y="5687616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 53 traffic policies, backup restore tests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16691" y="568761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Monitoring, failover testing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93790" y="68199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Both platforms offer mature DR capabilities but require careful planning and regular testing to ensure effectiveness.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138" y="735211"/>
            <a:ext cx="7695724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E-commerce Application: Real-world Example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4138" y="2441853"/>
            <a:ext cx="2392799" cy="68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99.99%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724138" y="3383042"/>
            <a:ext cx="239279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Availability Target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4138" y="3830360"/>
            <a:ext cx="2392799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Less than 53 minutes of downtime per year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75541" y="2441853"/>
            <a:ext cx="2392799" cy="68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&lt;200ms</a:t>
            </a:r>
            <a:endParaRPr lang="en-US" sz="5350" dirty="0"/>
          </a:p>
        </p:txBody>
      </p:sp>
      <p:sp>
        <p:nvSpPr>
          <p:cNvPr id="8" name="Text 5"/>
          <p:cNvSpPr/>
          <p:nvPr/>
        </p:nvSpPr>
        <p:spPr>
          <a:xfrm>
            <a:off x="3375541" y="3383042"/>
            <a:ext cx="239279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Global Latency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3375541" y="3830360"/>
            <a:ext cx="2392799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Maximum response time for primary operations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026944" y="2441853"/>
            <a:ext cx="2392799" cy="68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15min</a:t>
            </a:r>
            <a:endParaRPr lang="en-US" sz="5350" dirty="0"/>
          </a:p>
        </p:txBody>
      </p:sp>
      <p:sp>
        <p:nvSpPr>
          <p:cNvPr id="11" name="Text 8"/>
          <p:cNvSpPr/>
          <p:nvPr/>
        </p:nvSpPr>
        <p:spPr>
          <a:xfrm>
            <a:off x="6026944" y="3383042"/>
            <a:ext cx="239279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RTO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026944" y="3830360"/>
            <a:ext cx="2392799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Recovery time objective for regional failure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375541" y="5443895"/>
            <a:ext cx="2392799" cy="68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5min</a:t>
            </a:r>
            <a:endParaRPr lang="en-US" sz="5350" dirty="0"/>
          </a:p>
        </p:txBody>
      </p:sp>
      <p:sp>
        <p:nvSpPr>
          <p:cNvPr id="14" name="Text 11"/>
          <p:cNvSpPr/>
          <p:nvPr/>
        </p:nvSpPr>
        <p:spPr>
          <a:xfrm>
            <a:off x="3375541" y="6385084"/>
            <a:ext cx="239279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RPO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3375541" y="6832402"/>
            <a:ext cx="2392799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Recovery point objective for data loss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8923020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Cross-Component Design Matrix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77954" y="1750576"/>
            <a:ext cx="13074491" cy="5263277"/>
          </a:xfrm>
          <a:prstGeom prst="roundRect">
            <a:avLst>
              <a:gd name="adj" fmla="val 177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85574" y="1758196"/>
            <a:ext cx="13059251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07864" y="1899166"/>
            <a:ext cx="281642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76487" y="1899166"/>
            <a:ext cx="281261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Fault Tolerance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1300" y="1899166"/>
            <a:ext cx="281261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Latency Design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6112" y="1899166"/>
            <a:ext cx="281642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Disaster Recovery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85574" y="2395776"/>
            <a:ext cx="13059251" cy="9932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07864" y="2536746"/>
            <a:ext cx="281642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Layer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76487" y="2536746"/>
            <a:ext cx="2812613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 Scaling + Load Balancer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1300" y="2536746"/>
            <a:ext cx="2812613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Edge CDN (CloudFront/Cloud CDN)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06112" y="2536746"/>
            <a:ext cx="281642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in multiple regions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85574" y="3388995"/>
            <a:ext cx="13059251" cy="9932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07864" y="3529965"/>
            <a:ext cx="281642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 Layer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76487" y="3529965"/>
            <a:ext cx="281261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Multi-AZ/Zone instances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1300" y="3529965"/>
            <a:ext cx="281261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Geo-proximity routing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06112" y="3529965"/>
            <a:ext cx="2816423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Replicate in secondary region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85574" y="4382214"/>
            <a:ext cx="13059251" cy="9932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07864" y="4523184"/>
            <a:ext cx="281642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76487" y="4523184"/>
            <a:ext cx="2812613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Multi-AZ/Region deployment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1300" y="4523184"/>
            <a:ext cx="281261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 replicas near users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06112" y="4523184"/>
            <a:ext cx="2816423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Cross-region snapshots/replication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85574" y="5375434"/>
            <a:ext cx="13059251" cy="9932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07864" y="5516404"/>
            <a:ext cx="281642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Static Content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276487" y="5516404"/>
            <a:ext cx="2812613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Highly durable object storage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541300" y="5516404"/>
            <a:ext cx="281261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CDN caching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806112" y="5516404"/>
            <a:ext cx="281642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Cross-region replication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785574" y="6368653"/>
            <a:ext cx="13059251" cy="6375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007864" y="6509623"/>
            <a:ext cx="281642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Background Jobs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4276487" y="6509623"/>
            <a:ext cx="281261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Queue-based processing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7541300" y="6509623"/>
            <a:ext cx="281261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Parallel execution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0806112" y="6509623"/>
            <a:ext cx="281642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Retry logic in new region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777954" y="7263884"/>
            <a:ext cx="1307449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approach requires addressing all three pillars across each application component.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429" y="776407"/>
            <a:ext cx="5453539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2273379" y="2355652"/>
            <a:ext cx="2748677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Integrated Approach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63429" y="2827258"/>
            <a:ext cx="4258628" cy="1395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fault tolerance, latency optimization, and disaster recovery as interconnected aspects of resilient architecture.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056" y="2380655"/>
            <a:ext cx="4586168" cy="458616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371" y="3787854"/>
            <a:ext cx="306705" cy="3833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08225" y="1894284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Balance Costs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608225" y="2365891"/>
            <a:ext cx="4258747" cy="1395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appropriate resilience levels based on business requirements, as higher availability comes with exponentially increasing costs.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056" y="2380655"/>
            <a:ext cx="4586168" cy="458616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6655" y="3358872"/>
            <a:ext cx="306705" cy="3833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44470" y="4088963"/>
            <a:ext cx="286702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Leverage Cloud Tools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10044470" y="4560570"/>
            <a:ext cx="3822502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cloud-native services that provide built-in resilience rather than building custom solutions.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056" y="2380655"/>
            <a:ext cx="4586168" cy="458616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2709" y="4481989"/>
            <a:ext cx="306705" cy="38338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608225" y="5934670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 Regularly</a:t>
            </a:r>
            <a:endParaRPr lang="en-US" sz="2100" dirty="0"/>
          </a:p>
        </p:txBody>
      </p:sp>
      <p:sp>
        <p:nvSpPr>
          <p:cNvPr id="16" name="Text 8"/>
          <p:cNvSpPr/>
          <p:nvPr/>
        </p:nvSpPr>
        <p:spPr>
          <a:xfrm>
            <a:off x="9608225" y="6406277"/>
            <a:ext cx="4258747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chaos engineering and disaster recovery drills to validate system resilience under real-world conditions.</a:t>
            </a:r>
            <a:endParaRPr lang="en-US" sz="17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2056" y="2380655"/>
            <a:ext cx="4586168" cy="458616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655" y="5605105"/>
            <a:ext cx="306705" cy="383381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126694" y="5298758"/>
            <a:ext cx="2895362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Document Everything</a:t>
            </a:r>
            <a:endParaRPr lang="en-US" sz="2100" dirty="0"/>
          </a:p>
        </p:txBody>
      </p:sp>
      <p:sp>
        <p:nvSpPr>
          <p:cNvPr id="20" name="Text 10"/>
          <p:cNvSpPr/>
          <p:nvPr/>
        </p:nvSpPr>
        <p:spPr>
          <a:xfrm>
            <a:off x="763429" y="5770364"/>
            <a:ext cx="4258628" cy="1395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comprehensive runbooks and documentation for recovery procedures that can be followed during high-stress incidents.</a:t>
            </a:r>
            <a:endParaRPr lang="en-US" sz="170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2056" y="2380655"/>
            <a:ext cx="4586168" cy="4586168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6371" y="5176123"/>
            <a:ext cx="306705" cy="3833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251162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65754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861614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Fault Tolerance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59949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components and implementation strategies across cloud platforms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54210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428548" y="2511623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1029229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0496371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685842" y="3109079"/>
            <a:ext cx="2940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Latency Optimization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359949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Techniques to minimize response times and improve user experience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Disaster Recovery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051084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Planning, implementation, and testing methodologies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14957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7685842" y="5716548"/>
            <a:ext cx="33152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Architecture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685842" y="620696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Practical examples and cross-platform implementation guidelines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6580465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Fault Tolerance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ability of a system to continue operating properly despite component failures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2" y="2054185"/>
            <a:ext cx="6488311" cy="648831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36537" y="2054185"/>
            <a:ext cx="394216" cy="394216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105894" y="2114312"/>
            <a:ext cx="24593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Critical Characteristics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105894" y="2563297"/>
            <a:ext cx="591895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single point of failure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8105894" y="2905006"/>
            <a:ext cx="591895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Detection of failures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8105894" y="3246715"/>
            <a:ext cx="591895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 recovery mechanisms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8105894" y="3588425"/>
            <a:ext cx="591895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Isolation of failures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7536537" y="4219218"/>
            <a:ext cx="394216" cy="394216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105894" y="4279344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Impact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8105894" y="4728329"/>
            <a:ext cx="591895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Minimized downtime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8105894" y="5070038"/>
            <a:ext cx="591895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customer trust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8105894" y="5411748"/>
            <a:ext cx="591895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Protection from revenue loss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116399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Implementing Fault Tolerance in the Cloud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25980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2125980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2383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Redundancy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873693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multiple instances of services across multiple Availability Zones (AZs) to ensure continuous operation when an AZ fails.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125980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86482" y="2125980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65696" y="2383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 Scaling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2873693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Auto Scaling Groups (AWS) or Managed Instance Groups (GCP) to automatically replace failed instances and maintain capacity.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125980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9653" y="2125980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88868" y="2383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Load Balancing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2873693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AWS Elastic Load Balancer or GCP Cloud Load Balancing to distribute traffic and prevent overloading single resources.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172313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63310" y="517231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142524" y="5429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Stateless Design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920026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application components to be stateless so any instance can handle requests, improving resilience and scalability.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5172313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398067" y="517231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777282" y="5429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Health Checks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777282" y="5920026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health monitoring for instances, containers, and endpoints to detect and replace unhealthy components.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3895"/>
            <a:ext cx="111172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Cloud-Specific Fault Tolerance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46302"/>
            <a:ext cx="13042821" cy="4718447"/>
          </a:xfrm>
          <a:prstGeom prst="roundRect">
            <a:avLst>
              <a:gd name="adj" fmla="val 20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410" y="1853922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9653" y="199763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Concept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1997631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Implementation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199763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GCP Implementation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2504242"/>
            <a:ext cx="1302627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9653" y="264795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Multi-Zone Deployment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2647950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 Scaling Groups across AZs with Elastic Load Balancer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2647950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Regional MIGs across zones with Cloud Load Balancing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517463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9653" y="366117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 Checks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3661172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ELB and Route 53 health checks for traffic routing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3661172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Load Balancer and Cloud Monitoring health checks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530685"/>
            <a:ext cx="1302627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29653" y="467439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Resilient Services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467439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S3, DynamoDB, Aurora Multi-AZ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4674394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Storage, Firestore, Cloud Spanner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543907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029653" y="568761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Message Queues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375077" y="5687616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SQS for component decoupling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16691" y="5687616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Pub/Sub for async messaging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93790" y="68199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cloud provider offers native services designed for high availability, but implementation approaches vary between platforms.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291" y="481846"/>
            <a:ext cx="9736574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Comparing these strategies for AWS and GCP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291" y="1449705"/>
            <a:ext cx="6488192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70" y="1155144"/>
            <a:ext cx="5614201" cy="65926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6537" y="1449705"/>
            <a:ext cx="6488192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4995624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Latency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time delay between a request and response in a system—critical for user experience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2" y="2054185"/>
            <a:ext cx="6488311" cy="648831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36537" y="2054185"/>
            <a:ext cx="6488311" cy="2150507"/>
          </a:xfrm>
          <a:prstGeom prst="roundRect">
            <a:avLst>
              <a:gd name="adj" fmla="val 3422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734538" y="2252186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Latency Factors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34538" y="2701171"/>
            <a:ext cx="609230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Physical distance between user and resources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734538" y="3042880"/>
            <a:ext cx="609230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congestion and routing efficiency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734538" y="3384590"/>
            <a:ext cx="609230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 processing time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734538" y="3726299"/>
            <a:ext cx="609230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size and transfer protocols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7536537" y="4379833"/>
            <a:ext cx="6488311" cy="2150507"/>
          </a:xfrm>
          <a:prstGeom prst="roundRect">
            <a:avLst>
              <a:gd name="adj" fmla="val 3422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734538" y="4577834"/>
            <a:ext cx="2464594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 of High Latency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734538" y="5026819"/>
            <a:ext cx="609230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 user experience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7734538" y="5368528"/>
            <a:ext cx="609230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bounce rates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7734538" y="5710238"/>
            <a:ext cx="609230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conversion rates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7734538" y="6051947"/>
            <a:ext cx="609230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 search engine rankings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601"/>
            <a:ext cx="8791456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Latency Optimization Strategies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56" y="1773555"/>
            <a:ext cx="6527244" cy="9005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3103" y="2899291"/>
            <a:ext cx="3213735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Edge Locations &amp; CDNs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13103" y="3386138"/>
            <a:ext cx="6076950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content closer to users with Amazon CloudFront or Google Cloud CDN to minimize physical distance traversal.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773555"/>
            <a:ext cx="6527244" cy="9005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0347" y="2899291"/>
            <a:ext cx="4098608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Geo-Distributed Deployments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0347" y="3386138"/>
            <a:ext cx="6076950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Host application servers in regions closer to end-users using Route 53 latency-based routing or GCP's geo-based routing.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956" y="4691777"/>
            <a:ext cx="6527244" cy="90058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13103" y="5817513"/>
            <a:ext cx="34993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Optimized Network Paths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13103" y="6304359"/>
            <a:ext cx="6076950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private links, VPC peering, direct connect options, and premium tier networking to reduce hops and improve performance.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91777"/>
            <a:ext cx="6527244" cy="90058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0347" y="5817513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Caching Layers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0347" y="6304359"/>
            <a:ext cx="6076950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in-memory caches like Redis (ElastiCache or Memorystore) for frequently accessed data to reduce database load.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6122194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Cloud-Specific Latency Features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38" y="1206341"/>
            <a:ext cx="13558123" cy="713279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151120" y="8339137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15173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365194" y="8339137"/>
            <a:ext cx="1873806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Response Time (ms)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7391400" y="8339137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393F9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605474" y="8339137"/>
            <a:ext cx="1851541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GCP Response Time (ms)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36138" y="8971121"/>
            <a:ext cx="13558123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Both AWS and GCP offer comparable performance features, with specialized services like AWS Global Accelerator and GCP Premium Tier Network providing optimized global routing paths.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1047</Words>
  <Application>Microsoft Macintosh PowerPoint</Application>
  <PresentationFormat>Custom</PresentationFormat>
  <Paragraphs>199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Shefali Arora</cp:lastModifiedBy>
  <cp:revision>2</cp:revision>
  <dcterms:created xsi:type="dcterms:W3CDTF">2025-07-24T06:55:36Z</dcterms:created>
  <dcterms:modified xsi:type="dcterms:W3CDTF">2025-08-01T05:22:57Z</dcterms:modified>
</cp:coreProperties>
</file>